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5" r:id="rId3"/>
    <p:sldId id="276" r:id="rId4"/>
    <p:sldId id="257" r:id="rId5"/>
    <p:sldId id="263" r:id="rId6"/>
    <p:sldId id="258" r:id="rId7"/>
    <p:sldId id="264" r:id="rId8"/>
    <p:sldId id="259" r:id="rId9"/>
    <p:sldId id="260" r:id="rId10"/>
    <p:sldId id="265" r:id="rId11"/>
    <p:sldId id="266" r:id="rId12"/>
    <p:sldId id="261" r:id="rId13"/>
    <p:sldId id="267" r:id="rId14"/>
    <p:sldId id="268" r:id="rId15"/>
    <p:sldId id="270" r:id="rId16"/>
    <p:sldId id="271" r:id="rId17"/>
    <p:sldId id="272" r:id="rId18"/>
    <p:sldId id="273" r:id="rId19"/>
    <p:sldId id="277" r:id="rId20"/>
    <p:sldId id="274"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8B396-9AD8-BC4A-B639-DD1F4E2FEF8E}" type="datetimeFigureOut">
              <a:rPr lang="en-US" smtClean="0"/>
              <a:pPr/>
              <a:t>10/7/13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6F86E-40A4-DF4E-A164-D839EAA77E4A}" type="slidenum">
              <a:rPr lang="en-US" smtClean="0"/>
              <a:pPr/>
              <a:t>‹#›</a:t>
            </a:fld>
            <a:endParaRPr lang="en-US"/>
          </a:p>
        </p:txBody>
      </p:sp>
    </p:spTree>
    <p:extLst>
      <p:ext uri="{BB962C8B-B14F-4D97-AF65-F5344CB8AC3E}">
        <p14:creationId xmlns:p14="http://schemas.microsoft.com/office/powerpoint/2010/main" val="2572485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problems? With this? Gap</a:t>
            </a:r>
            <a:r>
              <a:rPr lang="en-US" baseline="0" dirty="0" smtClean="0"/>
              <a:t> between </a:t>
            </a:r>
            <a:r>
              <a:rPr lang="en-US" baseline="0" dirty="0" err="1" smtClean="0"/>
              <a:t>jesus</a:t>
            </a:r>
            <a:r>
              <a:rPr lang="en-US" baseline="0" dirty="0" smtClean="0"/>
              <a:t> birth and death.</a:t>
            </a:r>
            <a:endParaRPr lang="en-US" dirty="0" smtClean="0"/>
          </a:p>
          <a:p>
            <a:r>
              <a:rPr lang="en-US" dirty="0" smtClean="0"/>
              <a:t>Anno Domini</a:t>
            </a:r>
            <a:endParaRPr lang="en-US" dirty="0"/>
          </a:p>
        </p:txBody>
      </p:sp>
      <p:sp>
        <p:nvSpPr>
          <p:cNvPr id="4" name="Slide Number Placeholder 3"/>
          <p:cNvSpPr>
            <a:spLocks noGrp="1"/>
          </p:cNvSpPr>
          <p:nvPr>
            <p:ph type="sldNum" sz="quarter" idx="10"/>
          </p:nvPr>
        </p:nvSpPr>
        <p:spPr/>
        <p:txBody>
          <a:bodyPr/>
          <a:lstStyle/>
          <a:p>
            <a:fld id="{AEF6F86E-40A4-DF4E-A164-D839EAA77E4A}" type="slidenum">
              <a:rPr lang="en-US" smtClean="0"/>
              <a:pPr/>
              <a:t>4</a:t>
            </a:fld>
            <a:endParaRPr lang="en-US"/>
          </a:p>
        </p:txBody>
      </p:sp>
    </p:spTree>
    <p:extLst>
      <p:ext uri="{BB962C8B-B14F-4D97-AF65-F5344CB8AC3E}">
        <p14:creationId xmlns:p14="http://schemas.microsoft.com/office/powerpoint/2010/main" val="332348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literally a form of government in which affairs of state are a "public matter" (Latin: res </a:t>
            </a:r>
            <a:r>
              <a:rPr lang="en-US" dirty="0" err="1" smtClean="0"/>
              <a:t>publica</a:t>
            </a:r>
            <a:r>
              <a:rPr lang="en-US" dirty="0" smtClean="0"/>
              <a:t>), not the private concern of the rulers, in which public offices are subsequently appointed or elected rather than privately accommodated, i.e. through inheritance or divine mandate. In modern times, the common definition of a republic is a government which excludes a monarch… For example, at the first decade of 21st century, Nepal was declared a Federal democratic Republic after abolishing its 240 years old monarchy on 28th of May 2008. Currently, 135 of the world's 206 sovereign states use the word "republic" as part of their official names.</a:t>
            </a:r>
            <a:endParaRPr lang="en-US" dirty="0"/>
          </a:p>
        </p:txBody>
      </p:sp>
      <p:sp>
        <p:nvSpPr>
          <p:cNvPr id="4" name="Slide Number Placeholder 3"/>
          <p:cNvSpPr>
            <a:spLocks noGrp="1"/>
          </p:cNvSpPr>
          <p:nvPr>
            <p:ph type="sldNum" sz="quarter" idx="10"/>
          </p:nvPr>
        </p:nvSpPr>
        <p:spPr/>
        <p:txBody>
          <a:bodyPr/>
          <a:lstStyle/>
          <a:p>
            <a:fld id="{AEF6F86E-40A4-DF4E-A164-D839EAA77E4A}" type="slidenum">
              <a:rPr lang="en-US" smtClean="0"/>
              <a:pPr/>
              <a:t>12</a:t>
            </a:fld>
            <a:endParaRPr lang="en-US"/>
          </a:p>
        </p:txBody>
      </p:sp>
    </p:spTree>
    <p:extLst>
      <p:ext uri="{BB962C8B-B14F-4D97-AF65-F5344CB8AC3E}">
        <p14:creationId xmlns:p14="http://schemas.microsoft.com/office/powerpoint/2010/main" val="221351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 society was hierarchical.[2][3] The evolution of the Constitution of the Roman Republic was heavily influenced by the struggle between the patricians, Rome's land-holding aristocracy, who traced their ancestry back to the early history of the Roman kingdom, and the plebeians, the far more numerous citizen-commoners. </a:t>
            </a:r>
          </a:p>
          <a:p>
            <a:endParaRPr lang="en-US" dirty="0" smtClean="0"/>
          </a:p>
          <a:p>
            <a:r>
              <a:rPr lang="en-US" dirty="0" smtClean="0"/>
              <a:t>Over time, the laws that gave patricians exclusive rights to Rome's highest offices were repealed or weakened, and leading plebeian families became full members of the aristocracy. </a:t>
            </a:r>
          </a:p>
          <a:p>
            <a:endParaRPr lang="en-US" dirty="0" smtClean="0"/>
          </a:p>
          <a:p>
            <a:r>
              <a:rPr lang="en-US" dirty="0" smtClean="0"/>
              <a:t>The leaders of the Republic developed a strong tradition and morality requiring public service and patronage in peace and war, making military and political success inextricably linked.</a:t>
            </a:r>
            <a:endParaRPr lang="en-US" dirty="0"/>
          </a:p>
        </p:txBody>
      </p:sp>
      <p:sp>
        <p:nvSpPr>
          <p:cNvPr id="4" name="Slide Number Placeholder 3"/>
          <p:cNvSpPr>
            <a:spLocks noGrp="1"/>
          </p:cNvSpPr>
          <p:nvPr>
            <p:ph type="sldNum" sz="quarter" idx="10"/>
          </p:nvPr>
        </p:nvSpPr>
        <p:spPr/>
        <p:txBody>
          <a:bodyPr/>
          <a:lstStyle/>
          <a:p>
            <a:fld id="{AEF6F86E-40A4-DF4E-A164-D839EAA77E4A}" type="slidenum">
              <a:rPr lang="en-US" smtClean="0"/>
              <a:pPr/>
              <a:t>15</a:t>
            </a:fld>
            <a:endParaRPr lang="en-US"/>
          </a:p>
        </p:txBody>
      </p:sp>
    </p:spTree>
    <p:extLst>
      <p:ext uri="{BB962C8B-B14F-4D97-AF65-F5344CB8AC3E}">
        <p14:creationId xmlns:p14="http://schemas.microsoft.com/office/powerpoint/2010/main" val="37281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Julius Caesar was a great general and an important leader in ancient Rome. During his lifetime, he had held just about every important title in the Roman Republic including consul, tribune of the people, high commander of the army, and high priest. He suggested new laws, most of which were approved by the Senate. He reorganized the army. He improved the way the provinces were governed. The Romans even named a month after him, the month of July for Julius Caesar. When Julius Caesar said he had something to say, the people flocked to the Forum to hear his ideas. His ideas had been good ones. The people trusted him. Julius Caesar told the people that he could solve Rome's problems. Certainly, the Republic had problems. Crime was everywhere. Taxes were outrageous. People were hungry. Many were out of work. It was easier to use slaves to do work than hire Roman people, but the dependency on slave labor was causing Rome unemployment problem. The people were angry that their government had not been able to solve the many problems facing the Republic. Julius Caesar spoke publicly to the people about these problems, and promised to solve them if he could. The people supported Caesar. The people wanted to see Julius Caesar in a strong position of power so he could solve the problems facing the Republic. As Julius Caesar became more popular with the people, he also became more powerful.</a:t>
            </a:r>
            <a:endParaRPr lang="en-US" dirty="0"/>
          </a:p>
        </p:txBody>
      </p:sp>
      <p:sp>
        <p:nvSpPr>
          <p:cNvPr id="4" name="Slide Number Placeholder 3"/>
          <p:cNvSpPr>
            <a:spLocks noGrp="1"/>
          </p:cNvSpPr>
          <p:nvPr>
            <p:ph type="sldNum" sz="quarter" idx="10"/>
          </p:nvPr>
        </p:nvSpPr>
        <p:spPr/>
        <p:txBody>
          <a:bodyPr/>
          <a:lstStyle/>
          <a:p>
            <a:fld id="{AEF6F86E-40A4-DF4E-A164-D839EAA77E4A}" type="slidenum">
              <a:rPr lang="en-US" smtClean="0"/>
              <a:pPr/>
              <a:t>18</a:t>
            </a:fld>
            <a:endParaRPr lang="en-US"/>
          </a:p>
        </p:txBody>
      </p:sp>
    </p:spTree>
    <p:extLst>
      <p:ext uri="{BB962C8B-B14F-4D97-AF65-F5344CB8AC3E}">
        <p14:creationId xmlns:p14="http://schemas.microsoft.com/office/powerpoint/2010/main" val="40241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religious</a:t>
            </a:r>
            <a:r>
              <a:rPr lang="en-US" baseline="0" dirty="0" smtClean="0"/>
              <a:t> institutions.</a:t>
            </a:r>
            <a:endParaRPr lang="en-US" dirty="0"/>
          </a:p>
        </p:txBody>
      </p:sp>
      <p:sp>
        <p:nvSpPr>
          <p:cNvPr id="4" name="Slide Number Placeholder 3"/>
          <p:cNvSpPr>
            <a:spLocks noGrp="1"/>
          </p:cNvSpPr>
          <p:nvPr>
            <p:ph type="sldNum" sz="quarter" idx="10"/>
          </p:nvPr>
        </p:nvSpPr>
        <p:spPr/>
        <p:txBody>
          <a:bodyPr/>
          <a:lstStyle/>
          <a:p>
            <a:fld id="{AEF6F86E-40A4-DF4E-A164-D839EAA77E4A}" type="slidenum">
              <a:rPr lang="en-US" smtClean="0"/>
              <a:pPr/>
              <a:t>21</a:t>
            </a:fld>
            <a:endParaRPr lang="en-US"/>
          </a:p>
        </p:txBody>
      </p:sp>
    </p:spTree>
    <p:extLst>
      <p:ext uri="{BB962C8B-B14F-4D97-AF65-F5344CB8AC3E}">
        <p14:creationId xmlns:p14="http://schemas.microsoft.com/office/powerpoint/2010/main" val="88195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10/7/13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10/7/13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10/7/13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10/7/13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10/7/13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10/7/13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902"/>
            <a:ext cx="9144000" cy="1336956"/>
          </a:xfrm>
        </p:spPr>
        <p:txBody>
          <a:bodyPr/>
          <a:lstStyle/>
          <a:p>
            <a:r>
              <a:rPr lang="en-US" dirty="0" smtClean="0"/>
              <a:t>Origins of the Roman Empire</a:t>
            </a:r>
            <a:endParaRPr lang="en-US" dirty="0"/>
          </a:p>
        </p:txBody>
      </p:sp>
      <p:sp>
        <p:nvSpPr>
          <p:cNvPr id="3" name="Subtitle 2"/>
          <p:cNvSpPr>
            <a:spLocks noGrp="1"/>
          </p:cNvSpPr>
          <p:nvPr>
            <p:ph idx="1"/>
          </p:nvPr>
        </p:nvSpPr>
        <p:spPr>
          <a:xfrm>
            <a:off x="549274" y="846642"/>
            <a:ext cx="8369237" cy="5502689"/>
          </a:xfrm>
        </p:spPr>
        <p:txBody>
          <a:bodyPr>
            <a:normAutofit fontScale="85000" lnSpcReduction="20000"/>
          </a:bodyPr>
          <a:lstStyle/>
          <a:p>
            <a:pPr algn="l"/>
            <a:r>
              <a:rPr lang="en-US" u="sng" dirty="0" smtClean="0">
                <a:solidFill>
                  <a:schemeClr val="tx1"/>
                </a:solidFill>
              </a:rPr>
              <a:t>Timeline</a:t>
            </a:r>
          </a:p>
          <a:p>
            <a:pPr marL="285750" indent="-285750" algn="l">
              <a:lnSpc>
                <a:spcPct val="130000"/>
              </a:lnSpc>
              <a:buFont typeface="Arial"/>
              <a:buChar char="•"/>
            </a:pPr>
            <a:r>
              <a:rPr lang="en-US" dirty="0" smtClean="0">
                <a:solidFill>
                  <a:schemeClr val="tx1"/>
                </a:solidFill>
              </a:rPr>
              <a:t>509 - 264 BCE </a:t>
            </a:r>
          </a:p>
          <a:p>
            <a:pPr marL="622300" lvl="1" indent="-285750">
              <a:lnSpc>
                <a:spcPct val="130000"/>
              </a:lnSpc>
              <a:buFont typeface="Arial"/>
              <a:buChar char="•"/>
            </a:pPr>
            <a:r>
              <a:rPr lang="en-US" dirty="0" smtClean="0">
                <a:solidFill>
                  <a:schemeClr val="tx1"/>
                </a:solidFill>
              </a:rPr>
              <a:t>Romans defeat Etruscans in Italy and establish a </a:t>
            </a:r>
            <a:r>
              <a:rPr lang="en-US" u="sng" dirty="0" smtClean="0">
                <a:solidFill>
                  <a:schemeClr val="tx1"/>
                </a:solidFill>
              </a:rPr>
              <a:t>REPUBLIC</a:t>
            </a:r>
          </a:p>
          <a:p>
            <a:pPr marL="285750" indent="-285750" algn="l">
              <a:lnSpc>
                <a:spcPct val="130000"/>
              </a:lnSpc>
              <a:buFont typeface="Arial"/>
              <a:buChar char="•"/>
            </a:pPr>
            <a:r>
              <a:rPr lang="en-US" dirty="0" smtClean="0">
                <a:solidFill>
                  <a:schemeClr val="tx1"/>
                </a:solidFill>
              </a:rPr>
              <a:t>264 - 44 BCE </a:t>
            </a:r>
          </a:p>
          <a:p>
            <a:pPr marL="622300" lvl="1" indent="-285750">
              <a:lnSpc>
                <a:spcPct val="130000"/>
              </a:lnSpc>
              <a:buFont typeface="Arial"/>
              <a:buChar char="•"/>
            </a:pPr>
            <a:r>
              <a:rPr lang="en-US" dirty="0" smtClean="0">
                <a:solidFill>
                  <a:schemeClr val="tx1"/>
                </a:solidFill>
              </a:rPr>
              <a:t>Control all of Italy. Fighting wars to defend boundaries (5char?) (r)EPUBLICAN government still</a:t>
            </a:r>
          </a:p>
          <a:p>
            <a:pPr marL="285750" indent="-285750" algn="l">
              <a:lnSpc>
                <a:spcPct val="130000"/>
              </a:lnSpc>
              <a:buFont typeface="Arial"/>
              <a:buChar char="•"/>
            </a:pPr>
            <a:r>
              <a:rPr lang="en-US" dirty="0" smtClean="0">
                <a:solidFill>
                  <a:schemeClr val="tx1"/>
                </a:solidFill>
              </a:rPr>
              <a:t>44 BCE – 14 CE:  </a:t>
            </a:r>
          </a:p>
          <a:p>
            <a:pPr marL="622300" lvl="1" indent="-285750">
              <a:lnSpc>
                <a:spcPct val="130000"/>
              </a:lnSpc>
              <a:buFont typeface="Arial"/>
              <a:buChar char="•"/>
            </a:pPr>
            <a:r>
              <a:rPr lang="en-US" u="sng" dirty="0" smtClean="0">
                <a:solidFill>
                  <a:schemeClr val="tx1"/>
                </a:solidFill>
              </a:rPr>
              <a:t>Julius Caesar </a:t>
            </a:r>
            <a:r>
              <a:rPr lang="en-US" dirty="0" smtClean="0">
                <a:solidFill>
                  <a:schemeClr val="tx1"/>
                </a:solidFill>
              </a:rPr>
              <a:t>– goes against the republic and names himself as Emperor.  Rome becomes an EMPIRE</a:t>
            </a:r>
          </a:p>
          <a:p>
            <a:pPr marL="285750" indent="-285750" algn="l">
              <a:lnSpc>
                <a:spcPct val="130000"/>
              </a:lnSpc>
              <a:buFont typeface="Arial"/>
              <a:buChar char="•"/>
            </a:pPr>
            <a:r>
              <a:rPr lang="en-US" dirty="0" smtClean="0">
                <a:solidFill>
                  <a:schemeClr val="tx1"/>
                </a:solidFill>
              </a:rPr>
              <a:t>14 CE  to  about4 or 500 CE: </a:t>
            </a:r>
          </a:p>
          <a:p>
            <a:pPr marL="622300" lvl="1" indent="-285750">
              <a:lnSpc>
                <a:spcPct val="130000"/>
              </a:lnSpc>
              <a:buFont typeface="Arial"/>
              <a:buChar char="•"/>
            </a:pPr>
            <a:r>
              <a:rPr lang="en-US" dirty="0" smtClean="0">
                <a:solidFill>
                  <a:schemeClr val="tx1"/>
                </a:solidFill>
              </a:rPr>
              <a:t>Several EMPERORS rule. They rule until they die. Eventually in 4-500 CE, the entire Roman civilization disappears from history</a:t>
            </a:r>
          </a:p>
          <a:p>
            <a:pPr algn="l"/>
            <a:endParaRPr lang="en-US" u="sng" dirty="0" smtClean="0">
              <a:solidFill>
                <a:schemeClr val="tx1"/>
              </a:solidFill>
            </a:endParaRPr>
          </a:p>
          <a:p>
            <a:pPr algn="l"/>
            <a:endParaRPr lang="en-US" u="sng" dirty="0" smtClean="0">
              <a:solidFill>
                <a:schemeClr val="tx1"/>
              </a:solidFill>
            </a:endParaRPr>
          </a:p>
          <a:p>
            <a:pPr algn="l"/>
            <a:endParaRPr lang="en-US" u="sng" dirty="0" smtClean="0">
              <a:solidFill>
                <a:schemeClr val="tx1"/>
              </a:solidFill>
            </a:endParaRPr>
          </a:p>
          <a:p>
            <a:pPr algn="l"/>
            <a:endParaRPr lang="en-US" u="sng" dirty="0" smtClean="0">
              <a:solidFill>
                <a:schemeClr val="tx1"/>
              </a:solidFill>
            </a:endParaRPr>
          </a:p>
          <a:p>
            <a:pPr algn="l"/>
            <a:endParaRPr lang="en-US" u="sng" dirty="0">
              <a:solidFill>
                <a:schemeClr val="tx1"/>
              </a:solidFill>
            </a:endParaRPr>
          </a:p>
          <a:p>
            <a:pPr algn="l"/>
            <a:endParaRPr lang="en-US" u="sng" dirty="0">
              <a:solidFill>
                <a:schemeClr val="tx1"/>
              </a:solidFill>
            </a:endParaRPr>
          </a:p>
        </p:txBody>
      </p:sp>
    </p:spTree>
    <p:extLst>
      <p:ext uri="{BB962C8B-B14F-4D97-AF65-F5344CB8AC3E}">
        <p14:creationId xmlns:p14="http://schemas.microsoft.com/office/powerpoint/2010/main" val="3051364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dirty="0" smtClean="0"/>
              <a:t>509 – 264 BCE</a:t>
            </a:r>
          </a:p>
          <a:p>
            <a:r>
              <a:rPr lang="en-US" dirty="0" smtClean="0"/>
              <a:t>The Romans kick out the Etruscans and plan to build their own city. A permanent settlement</a:t>
            </a:r>
            <a:r>
              <a:rPr lang="en-US" dirty="0"/>
              <a:t> </a:t>
            </a:r>
            <a:r>
              <a:rPr lang="en-US" dirty="0" smtClean="0"/>
              <a:t>that would welcome people from every tribe across Italy. They would spend the next ~250 years defending their border and trying to conquer other parts of Italy</a:t>
            </a:r>
          </a:p>
          <a:p>
            <a:r>
              <a:rPr lang="en-US" dirty="0" smtClean="0"/>
              <a:t>By 264 BCE, the Romans have gained control over all of Italy. All of Italy now becomes the roman republic.</a:t>
            </a:r>
          </a:p>
        </p:txBody>
      </p:sp>
    </p:spTree>
    <p:extLst>
      <p:ext uri="{BB962C8B-B14F-4D97-AF65-F5344CB8AC3E}">
        <p14:creationId xmlns:p14="http://schemas.microsoft.com/office/powerpoint/2010/main" val="36704712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lab.png"/>
          <p:cNvPicPr>
            <a:picLocks noGrp="1" noChangeAspect="1"/>
          </p:cNvPicPr>
          <p:nvPr>
            <p:ph idx="1"/>
          </p:nvPr>
        </p:nvPicPr>
        <p:blipFill>
          <a:blip r:embed="rId2" cstate="print">
            <a:extLst>
              <a:ext uri="{28A0092B-C50C-407E-A947-70E740481C1C}">
                <a14:useLocalDpi xmlns:a14="http://schemas.microsoft.com/office/drawing/2010/main" val="0"/>
              </a:ext>
            </a:extLst>
          </a:blip>
          <a:srcRect l="5469" r="5469"/>
          <a:stretch>
            <a:fillRect/>
          </a:stretch>
        </p:blipFill>
        <p:spPr>
          <a:xfrm>
            <a:off x="-1879553" y="927188"/>
            <a:ext cx="13727906" cy="7414043"/>
          </a:xfrm>
        </p:spPr>
      </p:pic>
    </p:spTree>
    <p:extLst>
      <p:ext uri="{BB962C8B-B14F-4D97-AF65-F5344CB8AC3E}">
        <p14:creationId xmlns:p14="http://schemas.microsoft.com/office/powerpoint/2010/main" val="4099700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The Roman Republic</a:t>
            </a:r>
            <a:endParaRPr lang="en-US" dirty="0"/>
          </a:p>
        </p:txBody>
      </p:sp>
      <p:sp>
        <p:nvSpPr>
          <p:cNvPr id="3" name="Content Placeholder 2"/>
          <p:cNvSpPr>
            <a:spLocks noGrp="1"/>
          </p:cNvSpPr>
          <p:nvPr>
            <p:ph idx="1"/>
          </p:nvPr>
        </p:nvSpPr>
        <p:spPr>
          <a:xfrm>
            <a:off x="549275" y="908584"/>
            <a:ext cx="4019631" cy="5328534"/>
          </a:xfrm>
        </p:spPr>
        <p:txBody>
          <a:bodyPr>
            <a:normAutofit/>
          </a:bodyPr>
          <a:lstStyle/>
          <a:p>
            <a:r>
              <a:rPr lang="en-US" dirty="0" smtClean="0"/>
              <a:t>509 – 44 BCE</a:t>
            </a:r>
          </a:p>
          <a:p>
            <a:r>
              <a:rPr lang="en-US" dirty="0" smtClean="0"/>
              <a:t>In Rome, they build the world’s first </a:t>
            </a:r>
            <a:r>
              <a:rPr lang="en-US" b="1" u="sng" dirty="0" smtClean="0"/>
              <a:t>REPUBLIC</a:t>
            </a:r>
            <a:r>
              <a:rPr lang="en-US" dirty="0"/>
              <a:t>.</a:t>
            </a:r>
          </a:p>
          <a:p>
            <a:r>
              <a:rPr lang="en-US" b="1" i="1" dirty="0"/>
              <a:t>r</a:t>
            </a:r>
            <a:r>
              <a:rPr lang="en-US" b="1" i="1" dirty="0" smtClean="0"/>
              <a:t>epublican</a:t>
            </a:r>
            <a:r>
              <a:rPr lang="en-US" b="1" dirty="0" smtClean="0"/>
              <a:t> </a:t>
            </a:r>
            <a:r>
              <a:rPr lang="en-US" b="1" i="1" dirty="0"/>
              <a:t>government</a:t>
            </a:r>
            <a:r>
              <a:rPr lang="en-US" b="1" dirty="0"/>
              <a:t> </a:t>
            </a:r>
            <a:r>
              <a:rPr lang="en-US" dirty="0" smtClean="0"/>
              <a:t>means: government with no king. </a:t>
            </a:r>
            <a:endParaRPr lang="en-US" dirty="0"/>
          </a:p>
          <a:p>
            <a:pPr lvl="1"/>
            <a:r>
              <a:rPr lang="en-US" dirty="0" err="1" smtClean="0"/>
              <a:t>Govt</a:t>
            </a:r>
            <a:r>
              <a:rPr lang="en-US" dirty="0" smtClean="0"/>
              <a:t> is a “public matter” with representatives elected.</a:t>
            </a:r>
          </a:p>
          <a:p>
            <a:pPr marL="349250" lvl="1" indent="0">
              <a:buNone/>
            </a:pPr>
            <a:endParaRPr lang="en-US" dirty="0"/>
          </a:p>
          <a:p>
            <a:pPr marL="349250" lvl="1" indent="0">
              <a:buNone/>
            </a:pPr>
            <a:endParaRPr lang="en-US" dirty="0" smtClean="0"/>
          </a:p>
          <a:p>
            <a:endParaRPr lang="en-US" dirty="0"/>
          </a:p>
        </p:txBody>
      </p:sp>
      <p:pic>
        <p:nvPicPr>
          <p:cNvPr id="4" name="Picture 3" descr="tumblr_mnqigfGxu11qgfpo5o1_5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635" y="908584"/>
            <a:ext cx="4022645" cy="5693722"/>
          </a:xfrm>
          <a:prstGeom prst="rect">
            <a:avLst/>
          </a:prstGeom>
        </p:spPr>
      </p:pic>
    </p:spTree>
    <p:extLst>
      <p:ext uri="{BB962C8B-B14F-4D97-AF65-F5344CB8AC3E}">
        <p14:creationId xmlns:p14="http://schemas.microsoft.com/office/powerpoint/2010/main" val="27878970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14" y="-296391"/>
            <a:ext cx="8042276" cy="1336956"/>
          </a:xfrm>
        </p:spPr>
        <p:txBody>
          <a:bodyPr/>
          <a:lstStyle/>
          <a:p>
            <a:r>
              <a:rPr lang="en-US" dirty="0"/>
              <a:t>Roman </a:t>
            </a:r>
            <a:r>
              <a:rPr lang="en-US" dirty="0" smtClean="0"/>
              <a:t>Republic:</a:t>
            </a:r>
            <a:endParaRPr lang="en-US" dirty="0"/>
          </a:p>
        </p:txBody>
      </p:sp>
      <p:sp>
        <p:nvSpPr>
          <p:cNvPr id="3" name="Content Placeholder 2"/>
          <p:cNvSpPr>
            <a:spLocks noGrp="1"/>
          </p:cNvSpPr>
          <p:nvPr>
            <p:ph idx="1"/>
          </p:nvPr>
        </p:nvSpPr>
        <p:spPr>
          <a:xfrm>
            <a:off x="360675" y="933735"/>
            <a:ext cx="5397940" cy="1342310"/>
          </a:xfrm>
        </p:spPr>
        <p:txBody>
          <a:bodyPr/>
          <a:lstStyle/>
          <a:p>
            <a:pPr marL="0" indent="0">
              <a:buNone/>
            </a:pPr>
            <a:r>
              <a:rPr lang="en-US" dirty="0" smtClean="0"/>
              <a:t>Government led by 2 CONSULS</a:t>
            </a:r>
          </a:p>
          <a:p>
            <a:pPr lvl="1"/>
            <a:r>
              <a:rPr lang="en-US" dirty="0" smtClean="0"/>
              <a:t>Elected annually by the citizens</a:t>
            </a:r>
          </a:p>
          <a:p>
            <a:pPr lvl="1"/>
            <a:endParaRPr lang="en-US" dirty="0"/>
          </a:p>
          <a:p>
            <a:pPr lvl="1"/>
            <a:endParaRPr lang="en-US" dirty="0" smtClean="0"/>
          </a:p>
        </p:txBody>
      </p:sp>
      <p:pic>
        <p:nvPicPr>
          <p:cNvPr id="4" name="Picture 3" descr="Consul_et_lictor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651" y="280947"/>
            <a:ext cx="2788269" cy="2657057"/>
          </a:xfrm>
          <a:prstGeom prst="rect">
            <a:avLst/>
          </a:prstGeom>
        </p:spPr>
      </p:pic>
      <p:sp>
        <p:nvSpPr>
          <p:cNvPr id="6" name="TextBox 5"/>
          <p:cNvSpPr txBox="1"/>
          <p:nvPr/>
        </p:nvSpPr>
        <p:spPr>
          <a:xfrm>
            <a:off x="360675" y="2938003"/>
            <a:ext cx="8537332" cy="3323987"/>
          </a:xfrm>
          <a:prstGeom prst="rect">
            <a:avLst/>
          </a:prstGeom>
          <a:noFill/>
        </p:spPr>
        <p:txBody>
          <a:bodyPr wrap="square" rtlCol="0">
            <a:spAutoFit/>
          </a:bodyPr>
          <a:lstStyle/>
          <a:p>
            <a:r>
              <a:rPr lang="en-US" sz="2400" dirty="0" smtClean="0"/>
              <a:t>Inspiration for American Government:</a:t>
            </a:r>
          </a:p>
          <a:p>
            <a:endParaRPr lang="en-US" sz="2400" dirty="0" smtClean="0"/>
          </a:p>
          <a:p>
            <a:r>
              <a:rPr lang="en-US" sz="2400" dirty="0" smtClean="0"/>
              <a:t>The Roman Republic also had a large </a:t>
            </a:r>
            <a:r>
              <a:rPr lang="en-US" sz="2400" u="sng" dirty="0" smtClean="0"/>
              <a:t>SENATE</a:t>
            </a:r>
            <a:r>
              <a:rPr lang="en-US" sz="2400" dirty="0" smtClean="0"/>
              <a:t> to advise the 2 consuls. </a:t>
            </a:r>
            <a:endParaRPr lang="en-US" sz="2400" u="sng" dirty="0" smtClean="0"/>
          </a:p>
          <a:p>
            <a:pPr marL="285750" indent="-285750">
              <a:buFont typeface="Arial"/>
              <a:buChar char="•"/>
            </a:pPr>
            <a:r>
              <a:rPr lang="en-US" sz="2400" dirty="0" smtClean="0"/>
              <a:t>Power is shared</a:t>
            </a:r>
          </a:p>
          <a:p>
            <a:pPr marL="285750" indent="-285750">
              <a:buFont typeface="Arial"/>
              <a:buChar char="•"/>
            </a:pPr>
            <a:r>
              <a:rPr lang="en-US" sz="2400" dirty="0" smtClean="0"/>
              <a:t>A Roman constitution gradually develops</a:t>
            </a:r>
          </a:p>
          <a:p>
            <a:pPr marL="742950" lvl="1" indent="-285750">
              <a:buFont typeface="Arial"/>
              <a:buChar char="•"/>
            </a:pPr>
            <a:r>
              <a:rPr lang="en-US" sz="2400" dirty="0" smtClean="0"/>
              <a:t>Includes separation of power</a:t>
            </a:r>
          </a:p>
          <a:p>
            <a:pPr marL="742950" lvl="1" indent="-285750">
              <a:buFont typeface="Arial"/>
              <a:buChar char="•"/>
            </a:pPr>
            <a:r>
              <a:rPr lang="en-US" sz="2400" dirty="0" smtClean="0"/>
              <a:t>Checks and balances </a:t>
            </a:r>
          </a:p>
          <a:p>
            <a:pPr marL="285750" indent="-285750">
              <a:buFont typeface="Arial"/>
              <a:buChar char="•"/>
            </a:pPr>
            <a:endParaRPr lang="en-US" dirty="0" smtClean="0"/>
          </a:p>
        </p:txBody>
      </p:sp>
    </p:spTree>
    <p:extLst>
      <p:ext uri="{BB962C8B-B14F-4D97-AF65-F5344CB8AC3E}">
        <p14:creationId xmlns:p14="http://schemas.microsoft.com/office/powerpoint/2010/main" val="21437081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800px-Forum_Romanium_1RB.JPG"/>
          <p:cNvPicPr>
            <a:picLocks noGrp="1" noChangeAspect="1"/>
          </p:cNvPicPr>
          <p:nvPr>
            <p:ph idx="1"/>
          </p:nvPr>
        </p:nvPicPr>
        <p:blipFill>
          <a:blip r:embed="rId2" cstate="print">
            <a:extLst>
              <a:ext uri="{28A0092B-C50C-407E-A947-70E740481C1C}">
                <a14:useLocalDpi xmlns:a14="http://schemas.microsoft.com/office/drawing/2010/main" val="0"/>
              </a:ext>
            </a:extLst>
          </a:blip>
          <a:srcRect l="-19435" r="-19435"/>
          <a:stretch>
            <a:fillRect/>
          </a:stretch>
        </p:blipFill>
        <p:spPr>
          <a:xfrm>
            <a:off x="-1442445" y="88023"/>
            <a:ext cx="11821254" cy="6384318"/>
          </a:xfrm>
        </p:spPr>
      </p:pic>
    </p:spTree>
    <p:extLst>
      <p:ext uri="{BB962C8B-B14F-4D97-AF65-F5344CB8AC3E}">
        <p14:creationId xmlns:p14="http://schemas.microsoft.com/office/powerpoint/2010/main" val="35448792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925" y="-668478"/>
            <a:ext cx="8042276" cy="1336956"/>
          </a:xfrm>
        </p:spPr>
        <p:txBody>
          <a:bodyPr/>
          <a:lstStyle/>
          <a:p>
            <a:r>
              <a:rPr lang="en-US" dirty="0" smtClean="0"/>
              <a:t>Roman Society</a:t>
            </a:r>
            <a:endParaRPr lang="en-US" dirty="0"/>
          </a:p>
        </p:txBody>
      </p:sp>
      <p:sp>
        <p:nvSpPr>
          <p:cNvPr id="3" name="Content Placeholder 2"/>
          <p:cNvSpPr>
            <a:spLocks noGrp="1"/>
          </p:cNvSpPr>
          <p:nvPr>
            <p:ph idx="1"/>
          </p:nvPr>
        </p:nvSpPr>
        <p:spPr>
          <a:xfrm>
            <a:off x="549275" y="478663"/>
            <a:ext cx="8042276" cy="5347343"/>
          </a:xfrm>
        </p:spPr>
        <p:txBody>
          <a:bodyPr>
            <a:noAutofit/>
          </a:bodyPr>
          <a:lstStyle/>
          <a:p>
            <a:pPr marL="0" indent="0">
              <a:buNone/>
            </a:pPr>
            <a:r>
              <a:rPr lang="en-US" sz="2800" dirty="0" smtClean="0"/>
              <a:t>Like Egypt, Roman society was a </a:t>
            </a:r>
            <a:r>
              <a:rPr lang="en-US" sz="2800" u="sng" dirty="0" smtClean="0"/>
              <a:t>caste</a:t>
            </a:r>
            <a:r>
              <a:rPr lang="en-US" sz="2800" dirty="0" smtClean="0"/>
              <a:t> </a:t>
            </a:r>
            <a:r>
              <a:rPr lang="en-US" sz="2800" u="sng" dirty="0" smtClean="0"/>
              <a:t>system</a:t>
            </a:r>
            <a:r>
              <a:rPr lang="en-US" sz="2800" dirty="0" smtClean="0"/>
              <a:t>.</a:t>
            </a:r>
          </a:p>
          <a:p>
            <a:pPr marL="0" indent="0">
              <a:buNone/>
            </a:pPr>
            <a:r>
              <a:rPr lang="en-US" sz="2800" dirty="0" smtClean="0"/>
              <a:t>It was much more equal, however:</a:t>
            </a:r>
          </a:p>
          <a:p>
            <a:r>
              <a:rPr lang="en-US" sz="2800" dirty="0" smtClean="0"/>
              <a:t>Patricians – land-owning, wealthy romans. </a:t>
            </a:r>
          </a:p>
          <a:p>
            <a:r>
              <a:rPr lang="en-US" sz="2800" dirty="0" err="1" smtClean="0"/>
              <a:t>Plebians</a:t>
            </a:r>
            <a:r>
              <a:rPr lang="en-US" sz="2800" dirty="0" smtClean="0"/>
              <a:t> – citizen-commoners. Far more numerous</a:t>
            </a:r>
            <a:r>
              <a:rPr lang="en-US" sz="2800" dirty="0" smtClean="0"/>
              <a:t>.</a:t>
            </a:r>
          </a:p>
          <a:p>
            <a:pPr lvl="1"/>
            <a:r>
              <a:rPr lang="en-US" sz="2400" dirty="0" smtClean="0"/>
              <a:t>All citizens would spend their lifetimes as soldiers and then as politicians.</a:t>
            </a:r>
            <a:endParaRPr lang="en-US" sz="2400" dirty="0" smtClean="0"/>
          </a:p>
          <a:p>
            <a:r>
              <a:rPr lang="en-US" sz="2800" dirty="0" smtClean="0"/>
              <a:t>Massive Slave-class. When Rome conquered another tribe, they would often take their people as slaves.</a:t>
            </a:r>
          </a:p>
        </p:txBody>
      </p:sp>
    </p:spTree>
    <p:extLst>
      <p:ext uri="{BB962C8B-B14F-4D97-AF65-F5344CB8AC3E}">
        <p14:creationId xmlns:p14="http://schemas.microsoft.com/office/powerpoint/2010/main" val="25520267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5417"/>
            <a:ext cx="8042276" cy="1336956"/>
          </a:xfrm>
        </p:spPr>
        <p:txBody>
          <a:bodyPr/>
          <a:lstStyle/>
          <a:p>
            <a:r>
              <a:rPr lang="en-US" dirty="0" smtClean="0"/>
              <a:t>The Republic: 264-44 BCE</a:t>
            </a:r>
            <a:endParaRPr lang="en-US" dirty="0"/>
          </a:p>
        </p:txBody>
      </p:sp>
      <p:sp>
        <p:nvSpPr>
          <p:cNvPr id="3" name="Content Placeholder 2"/>
          <p:cNvSpPr>
            <a:spLocks noGrp="1"/>
          </p:cNvSpPr>
          <p:nvPr>
            <p:ph idx="1"/>
          </p:nvPr>
        </p:nvSpPr>
        <p:spPr>
          <a:xfrm>
            <a:off x="549274" y="1119160"/>
            <a:ext cx="8365261" cy="5545501"/>
          </a:xfrm>
        </p:spPr>
        <p:txBody>
          <a:bodyPr>
            <a:noAutofit/>
          </a:bodyPr>
          <a:lstStyle/>
          <a:p>
            <a:pPr marL="457200" indent="-457200">
              <a:buFont typeface="+mj-lt"/>
              <a:buAutoNum type="arabicPeriod"/>
            </a:pPr>
            <a:r>
              <a:rPr lang="en-US" sz="2800" dirty="0"/>
              <a:t>Fighting Civil Wars to expand territory.</a:t>
            </a:r>
          </a:p>
          <a:p>
            <a:pPr lvl="1"/>
            <a:r>
              <a:rPr lang="en-US" sz="2400" dirty="0"/>
              <a:t>All over the Italian peninsula.</a:t>
            </a:r>
          </a:p>
          <a:p>
            <a:pPr marL="457200" indent="-457200">
              <a:buFont typeface="+mj-lt"/>
              <a:buAutoNum type="arabicPeriod"/>
            </a:pPr>
            <a:r>
              <a:rPr lang="en-US" sz="2800" dirty="0" smtClean="0"/>
              <a:t>Early imperialism</a:t>
            </a:r>
            <a:endParaRPr lang="en-US" sz="2800" dirty="0"/>
          </a:p>
          <a:p>
            <a:pPr lvl="1"/>
            <a:r>
              <a:rPr lang="en-US" sz="2400" dirty="0" smtClean="0"/>
              <a:t>By the time Caesar takes over in 44 BCE, The Roman Republic controls </a:t>
            </a:r>
          </a:p>
          <a:p>
            <a:pPr lvl="2"/>
            <a:r>
              <a:rPr lang="en-US" sz="2400" dirty="0" smtClean="0"/>
              <a:t>all of Italy</a:t>
            </a:r>
          </a:p>
          <a:p>
            <a:pPr lvl="2"/>
            <a:r>
              <a:rPr lang="en-US" sz="2400" dirty="0" smtClean="0"/>
              <a:t>Greece </a:t>
            </a:r>
          </a:p>
          <a:p>
            <a:pPr lvl="2"/>
            <a:r>
              <a:rPr lang="en-US" sz="2400" dirty="0" smtClean="0"/>
              <a:t>Parts of the Middle east</a:t>
            </a:r>
          </a:p>
          <a:p>
            <a:pPr lvl="2"/>
            <a:r>
              <a:rPr lang="en-US" sz="2400" dirty="0" smtClean="0"/>
              <a:t>A small strip of N. Africa</a:t>
            </a:r>
          </a:p>
          <a:p>
            <a:pPr lvl="2"/>
            <a:r>
              <a:rPr lang="en-US" sz="2400" dirty="0" smtClean="0"/>
              <a:t>And most of Europe, including all of modern Spain and France.</a:t>
            </a:r>
          </a:p>
        </p:txBody>
      </p:sp>
    </p:spTree>
    <p:extLst>
      <p:ext uri="{BB962C8B-B14F-4D97-AF65-F5344CB8AC3E}">
        <p14:creationId xmlns:p14="http://schemas.microsoft.com/office/powerpoint/2010/main" val="326628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00px-Republica_Romana.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2475"/>
            <a:ext cx="9144000" cy="5943600"/>
          </a:xfrm>
          <a:prstGeom prst="rect">
            <a:avLst/>
          </a:prstGeom>
        </p:spPr>
      </p:pic>
      <p:sp>
        <p:nvSpPr>
          <p:cNvPr id="2" name="Title 1"/>
          <p:cNvSpPr>
            <a:spLocks noGrp="1"/>
          </p:cNvSpPr>
          <p:nvPr>
            <p:ph type="title"/>
          </p:nvPr>
        </p:nvSpPr>
        <p:spPr>
          <a:xfrm>
            <a:off x="373253" y="-156500"/>
            <a:ext cx="8340114" cy="1841523"/>
          </a:xfrm>
        </p:spPr>
        <p:txBody>
          <a:bodyPr/>
          <a:lstStyle/>
          <a:p>
            <a:r>
              <a:rPr lang="en-US" sz="3600" dirty="0" smtClean="0">
                <a:ln>
                  <a:solidFill>
                    <a:schemeClr val="tx1"/>
                  </a:solidFill>
                </a:ln>
              </a:rPr>
              <a:t>Roman Republic: </a:t>
            </a:r>
            <a:br>
              <a:rPr lang="en-US" sz="3600" dirty="0" smtClean="0">
                <a:ln>
                  <a:solidFill>
                    <a:schemeClr val="tx1"/>
                  </a:solidFill>
                </a:ln>
              </a:rPr>
            </a:br>
            <a:r>
              <a:rPr lang="en-US" sz="3600" dirty="0" smtClean="0">
                <a:ln>
                  <a:solidFill>
                    <a:schemeClr val="tx1"/>
                  </a:solidFill>
                </a:ln>
              </a:rPr>
              <a:t>Territory in 44 BCE </a:t>
            </a:r>
            <a:br>
              <a:rPr lang="en-US" sz="3600" dirty="0" smtClean="0">
                <a:ln>
                  <a:solidFill>
                    <a:schemeClr val="tx1"/>
                  </a:solidFill>
                </a:ln>
              </a:rPr>
            </a:br>
            <a:r>
              <a:rPr lang="en-US" sz="3600" dirty="0" smtClean="0">
                <a:ln>
                  <a:solidFill>
                    <a:schemeClr val="tx1"/>
                  </a:solidFill>
                </a:ln>
              </a:rPr>
              <a:t>(</a:t>
            </a:r>
            <a:r>
              <a:rPr lang="en-US" sz="3600" dirty="0">
                <a:ln>
                  <a:solidFill>
                    <a:schemeClr val="tx1"/>
                  </a:solidFill>
                </a:ln>
              </a:rPr>
              <a:t>C</a:t>
            </a:r>
            <a:r>
              <a:rPr lang="en-US" sz="3600" dirty="0" smtClean="0">
                <a:ln>
                  <a:solidFill>
                    <a:schemeClr val="tx1"/>
                  </a:solidFill>
                </a:ln>
              </a:rPr>
              <a:t>aesar’s takeover)</a:t>
            </a:r>
            <a:endParaRPr lang="en-US" sz="3600" dirty="0">
              <a:ln>
                <a:solidFill>
                  <a:schemeClr val="tx1"/>
                </a:solidFill>
              </a:ln>
            </a:endParaRPr>
          </a:p>
        </p:txBody>
      </p:sp>
    </p:spTree>
    <p:extLst>
      <p:ext uri="{BB962C8B-B14F-4D97-AF65-F5344CB8AC3E}">
        <p14:creationId xmlns:p14="http://schemas.microsoft.com/office/powerpoint/2010/main" val="151189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7694"/>
            <a:ext cx="8042276" cy="1336956"/>
          </a:xfrm>
        </p:spPr>
        <p:txBody>
          <a:bodyPr/>
          <a:lstStyle/>
          <a:p>
            <a:r>
              <a:rPr lang="en-US" dirty="0" smtClean="0"/>
              <a:t>Caesar Takes Over: </a:t>
            </a:r>
            <a:r>
              <a:rPr lang="en-US" dirty="0" smtClean="0"/>
              <a:t>44 B.C.</a:t>
            </a:r>
            <a:endParaRPr lang="en-US" dirty="0"/>
          </a:p>
        </p:txBody>
      </p:sp>
      <p:sp>
        <p:nvSpPr>
          <p:cNvPr id="3" name="Content Placeholder 2"/>
          <p:cNvSpPr>
            <a:spLocks noGrp="1"/>
          </p:cNvSpPr>
          <p:nvPr>
            <p:ph idx="1"/>
          </p:nvPr>
        </p:nvSpPr>
        <p:spPr>
          <a:xfrm>
            <a:off x="549275" y="979261"/>
            <a:ext cx="8042276" cy="3162459"/>
          </a:xfrm>
        </p:spPr>
        <p:txBody>
          <a:bodyPr>
            <a:noAutofit/>
          </a:bodyPr>
          <a:lstStyle/>
          <a:p>
            <a:r>
              <a:rPr lang="en-US" sz="2800" dirty="0" smtClean="0"/>
              <a:t>WHY:</a:t>
            </a:r>
          </a:p>
          <a:p>
            <a:r>
              <a:rPr lang="en-US" sz="2800" dirty="0" smtClean="0"/>
              <a:t>Roman government needs tax money to survive. Most people are slaves and cannot pay taxes. </a:t>
            </a:r>
          </a:p>
          <a:p>
            <a:pPr lvl="1"/>
            <a:r>
              <a:rPr lang="en-US" sz="2400" dirty="0" smtClean="0"/>
              <a:t>The free, Roman citizens (</a:t>
            </a:r>
            <a:r>
              <a:rPr lang="en-US" sz="2400" dirty="0" err="1" smtClean="0"/>
              <a:t>plebians</a:t>
            </a:r>
            <a:r>
              <a:rPr lang="en-US" sz="2400" dirty="0" smtClean="0"/>
              <a:t> and patricians) were facing economic decline.</a:t>
            </a:r>
          </a:p>
          <a:p>
            <a:pPr marL="349250" lvl="1" indent="0">
              <a:buNone/>
            </a:pPr>
            <a:endParaRPr lang="en-US" sz="2400" dirty="0" smtClean="0"/>
          </a:p>
          <a:p>
            <a:pPr marL="349250" lvl="1" indent="0" algn="ctr">
              <a:buNone/>
            </a:pPr>
            <a:r>
              <a:rPr lang="en-US" sz="2400" dirty="0" smtClean="0"/>
              <a:t>Romans see the senate as ineffective.</a:t>
            </a:r>
          </a:p>
          <a:p>
            <a:pPr marL="349250" lvl="1" indent="0" algn="ctr">
              <a:buNone/>
            </a:pPr>
            <a:endParaRPr lang="en-US" sz="2400" dirty="0"/>
          </a:p>
          <a:p>
            <a:pPr marL="349250" lvl="1" indent="0" algn="ctr">
              <a:buNone/>
            </a:pPr>
            <a:r>
              <a:rPr lang="en-US" sz="2400" dirty="0" smtClean="0"/>
              <a:t>Caesar begins to argue that he take over sole power</a:t>
            </a:r>
          </a:p>
        </p:txBody>
      </p:sp>
    </p:spTree>
    <p:extLst>
      <p:ext uri="{BB962C8B-B14F-4D97-AF65-F5344CB8AC3E}">
        <p14:creationId xmlns:p14="http://schemas.microsoft.com/office/powerpoint/2010/main" val="54291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7042"/>
            <a:ext cx="8042276" cy="1336956"/>
          </a:xfrm>
        </p:spPr>
        <p:txBody>
          <a:bodyPr/>
          <a:lstStyle/>
          <a:p>
            <a:r>
              <a:rPr lang="en-US" dirty="0" smtClean="0"/>
              <a:t>Julius Caesar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663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509" y="-306442"/>
            <a:ext cx="8042276" cy="1336956"/>
          </a:xfrm>
        </p:spPr>
        <p:txBody>
          <a:bodyPr/>
          <a:lstStyle/>
          <a:p>
            <a:r>
              <a:rPr lang="en-US" dirty="0" smtClean="0"/>
              <a:t>POWER</a:t>
            </a:r>
            <a:endParaRPr lang="en-US" dirty="0"/>
          </a:p>
        </p:txBody>
      </p:sp>
      <p:pic>
        <p:nvPicPr>
          <p:cNvPr id="4" name="Picture 3" descr="tumblr_mglhl5VgSy1r5vp1oo1_r1_500.gif"/>
          <p:cNvPicPr>
            <a:picLocks noChangeAspect="1"/>
          </p:cNvPicPr>
          <p:nvPr/>
        </p:nvPicPr>
        <p:blipFill>
          <a:blip r:embed="rId2" cstate="print"/>
          <a:stretch>
            <a:fillRect/>
          </a:stretch>
        </p:blipFill>
        <p:spPr>
          <a:xfrm>
            <a:off x="2698205" y="-1262714"/>
            <a:ext cx="4572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Takes Over: </a:t>
            </a:r>
            <a:br>
              <a:rPr lang="en-US" dirty="0" smtClean="0"/>
            </a:br>
            <a:r>
              <a:rPr lang="en-US" dirty="0" smtClean="0"/>
              <a:t>So What?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293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8" y="-668478"/>
            <a:ext cx="8967971" cy="1336956"/>
          </a:xfrm>
        </p:spPr>
        <p:txBody>
          <a:bodyPr/>
          <a:lstStyle/>
          <a:p>
            <a:pPr algn="l"/>
            <a:r>
              <a:rPr lang="en-US" sz="3200" dirty="0" smtClean="0"/>
              <a:t>Major Achievements of the Roman Republic</a:t>
            </a:r>
            <a:endParaRPr lang="en-US" sz="3200" dirty="0"/>
          </a:p>
        </p:txBody>
      </p:sp>
      <p:sp>
        <p:nvSpPr>
          <p:cNvPr id="3" name="Content Placeholder 2"/>
          <p:cNvSpPr>
            <a:spLocks noGrp="1"/>
          </p:cNvSpPr>
          <p:nvPr>
            <p:ph idx="1"/>
          </p:nvPr>
        </p:nvSpPr>
        <p:spPr>
          <a:xfrm>
            <a:off x="360674" y="845710"/>
            <a:ext cx="8541288" cy="5215359"/>
          </a:xfrm>
        </p:spPr>
        <p:txBody>
          <a:bodyPr/>
          <a:lstStyle/>
          <a:p>
            <a:r>
              <a:rPr lang="en-US" dirty="0" smtClean="0"/>
              <a:t>753-509 BCE: </a:t>
            </a:r>
          </a:p>
          <a:p>
            <a:pPr lvl="1"/>
            <a:r>
              <a:rPr lang="en-US" dirty="0" smtClean="0"/>
              <a:t>Built political institutions like the FORUM</a:t>
            </a:r>
          </a:p>
          <a:p>
            <a:pPr lvl="1"/>
            <a:r>
              <a:rPr lang="en-US" dirty="0" smtClean="0"/>
              <a:t>Won several civil wars to control and extend their borders in Italy.</a:t>
            </a:r>
          </a:p>
          <a:p>
            <a:pPr lvl="1"/>
            <a:r>
              <a:rPr lang="en-US" dirty="0" smtClean="0"/>
              <a:t>Built the </a:t>
            </a:r>
            <a:r>
              <a:rPr lang="en-US" dirty="0"/>
              <a:t>C</a:t>
            </a:r>
            <a:r>
              <a:rPr lang="en-US" dirty="0" smtClean="0"/>
              <a:t>ircus Maximus</a:t>
            </a:r>
          </a:p>
          <a:p>
            <a:pPr lvl="1"/>
            <a:r>
              <a:rPr lang="en-US" dirty="0" smtClean="0"/>
              <a:t>Developed a Roman Coin to be used in Rome and in all of their </a:t>
            </a:r>
            <a:r>
              <a:rPr lang="en-US" dirty="0"/>
              <a:t>I</a:t>
            </a:r>
            <a:r>
              <a:rPr lang="en-US" dirty="0" smtClean="0"/>
              <a:t>talian territories.</a:t>
            </a:r>
          </a:p>
          <a:p>
            <a:pPr lvl="1"/>
            <a:r>
              <a:rPr lang="en-US" dirty="0" err="1" smtClean="0"/>
              <a:t>Compitalia</a:t>
            </a:r>
            <a:r>
              <a:rPr lang="en-US" dirty="0" smtClean="0"/>
              <a:t> </a:t>
            </a:r>
            <a:r>
              <a:rPr lang="en-US" dirty="0" err="1" smtClean="0"/>
              <a:t>Fetsivals</a:t>
            </a:r>
            <a:r>
              <a:rPr lang="en-US" dirty="0" smtClean="0"/>
              <a:t> – invited all </a:t>
            </a:r>
            <a:r>
              <a:rPr lang="en-US" dirty="0" err="1" smtClean="0"/>
              <a:t>italians</a:t>
            </a:r>
            <a:r>
              <a:rPr lang="en-US" dirty="0" smtClean="0"/>
              <a:t> to come to Rome and party. Trying to unify and extend their control.</a:t>
            </a:r>
          </a:p>
          <a:p>
            <a:pPr marL="349250" lvl="1" indent="0">
              <a:buNone/>
            </a:pPr>
            <a:endParaRPr lang="en-US" dirty="0" smtClean="0"/>
          </a:p>
          <a:p>
            <a:endParaRPr lang="en-US" dirty="0" smtClean="0"/>
          </a:p>
        </p:txBody>
      </p:sp>
    </p:spTree>
    <p:extLst>
      <p:ext uri="{BB962C8B-B14F-4D97-AF65-F5344CB8AC3E}">
        <p14:creationId xmlns:p14="http://schemas.microsoft.com/office/powerpoint/2010/main" val="35641714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uth-park-you-will-respect-my-auth.jpg"/>
          <p:cNvPicPr>
            <a:picLocks noChangeAspect="1"/>
          </p:cNvPicPr>
          <p:nvPr/>
        </p:nvPicPr>
        <p:blipFill>
          <a:blip r:embed="rId2" cstate="print"/>
          <a:stretch>
            <a:fillRect/>
          </a:stretch>
        </p:blipFill>
        <p:spPr>
          <a:xfrm>
            <a:off x="321222" y="351692"/>
            <a:ext cx="8513289" cy="57677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4178"/>
            <a:ext cx="8042276" cy="1336956"/>
          </a:xfrm>
        </p:spPr>
        <p:txBody>
          <a:bodyPr/>
          <a:lstStyle/>
          <a:p>
            <a:r>
              <a:rPr lang="en-US" dirty="0" smtClean="0"/>
              <a:t>How </a:t>
            </a:r>
            <a:r>
              <a:rPr lang="en-US" dirty="0"/>
              <a:t>T</a:t>
            </a:r>
            <a:r>
              <a:rPr lang="en-US" dirty="0" smtClean="0"/>
              <a:t>o Label Years</a:t>
            </a:r>
            <a:endParaRPr lang="en-US" dirty="0"/>
          </a:p>
        </p:txBody>
      </p:sp>
      <p:sp>
        <p:nvSpPr>
          <p:cNvPr id="3" name="Content Placeholder 2"/>
          <p:cNvSpPr>
            <a:spLocks noGrp="1"/>
          </p:cNvSpPr>
          <p:nvPr>
            <p:ph idx="1"/>
          </p:nvPr>
        </p:nvSpPr>
        <p:spPr>
          <a:xfrm>
            <a:off x="549275" y="1152862"/>
            <a:ext cx="8042276" cy="4343400"/>
          </a:xfrm>
        </p:spPr>
        <p:txBody>
          <a:bodyPr/>
          <a:lstStyle/>
          <a:p>
            <a:r>
              <a:rPr lang="en-US" dirty="0"/>
              <a:t>BC/AD </a:t>
            </a:r>
            <a:r>
              <a:rPr lang="en-US" dirty="0" err="1"/>
              <a:t>vs</a:t>
            </a:r>
            <a:r>
              <a:rPr lang="en-US" dirty="0"/>
              <a:t> BCE/</a:t>
            </a:r>
            <a:r>
              <a:rPr lang="en-US" dirty="0" smtClean="0"/>
              <a:t>CE</a:t>
            </a:r>
          </a:p>
          <a:p>
            <a:r>
              <a:rPr lang="en-US" dirty="0" smtClean="0"/>
              <a:t>Until recently, we counted years using the letters “BC” and “AD.”</a:t>
            </a:r>
          </a:p>
          <a:p>
            <a:r>
              <a:rPr lang="en-US" dirty="0" smtClean="0"/>
              <a:t>These terms use the birth of Jesus Christ to be the year 0.   Anything happening </a:t>
            </a:r>
            <a:r>
              <a:rPr lang="en-US" i="1" dirty="0" smtClean="0"/>
              <a:t>before</a:t>
            </a:r>
            <a:r>
              <a:rPr lang="en-US" dirty="0" smtClean="0"/>
              <a:t> Jesus’ birth, would be BC, or “before Christ.” Any year after Jesus’ death (including 2013), would be labeled AD or “after death.”  </a:t>
            </a:r>
          </a:p>
        </p:txBody>
      </p:sp>
    </p:spTree>
    <p:extLst>
      <p:ext uri="{BB962C8B-B14F-4D97-AF65-F5344CB8AC3E}">
        <p14:creationId xmlns:p14="http://schemas.microsoft.com/office/powerpoint/2010/main" val="687999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How to Label Years</a:t>
            </a:r>
            <a:endParaRPr lang="en-US" dirty="0"/>
          </a:p>
        </p:txBody>
      </p:sp>
      <p:sp>
        <p:nvSpPr>
          <p:cNvPr id="3" name="Content Placeholder 2"/>
          <p:cNvSpPr>
            <a:spLocks noGrp="1"/>
          </p:cNvSpPr>
          <p:nvPr>
            <p:ph idx="1"/>
          </p:nvPr>
        </p:nvSpPr>
        <p:spPr>
          <a:xfrm>
            <a:off x="549275" y="788921"/>
            <a:ext cx="8594725" cy="6224205"/>
          </a:xfrm>
        </p:spPr>
        <p:txBody>
          <a:bodyPr>
            <a:normAutofit/>
          </a:bodyPr>
          <a:lstStyle/>
          <a:p>
            <a:r>
              <a:rPr lang="en-US" dirty="0" smtClean="0"/>
              <a:t>The correct way:</a:t>
            </a:r>
          </a:p>
          <a:p>
            <a:pPr lvl="1"/>
            <a:r>
              <a:rPr lang="en-US" dirty="0" smtClean="0"/>
              <a:t>Since the 1980’s we’ve written years like this.</a:t>
            </a:r>
          </a:p>
          <a:p>
            <a:pPr lvl="1"/>
            <a:r>
              <a:rPr lang="en-US" dirty="0" smtClean="0"/>
              <a:t>What used to be BC is now BCE – “Before Common Era”</a:t>
            </a:r>
          </a:p>
          <a:p>
            <a:pPr lvl="1"/>
            <a:r>
              <a:rPr lang="en-US" dirty="0" smtClean="0"/>
              <a:t>Christ’s birth is still year 0.</a:t>
            </a:r>
          </a:p>
          <a:p>
            <a:pPr lvl="1"/>
            <a:r>
              <a:rPr lang="en-US" dirty="0" smtClean="0"/>
              <a:t>But any year after Christ’s birth is now labeled CE simply for Common Era</a:t>
            </a:r>
          </a:p>
          <a:p>
            <a:pPr lvl="1"/>
            <a:endParaRPr lang="en-US" dirty="0"/>
          </a:p>
          <a:p>
            <a:pPr lvl="1"/>
            <a:r>
              <a:rPr lang="en-US" dirty="0" smtClean="0"/>
              <a:t>So we always label years as 505 BCE – 14 CE… or 2013 CE</a:t>
            </a:r>
          </a:p>
          <a:p>
            <a:pPr lvl="2"/>
            <a:r>
              <a:rPr lang="en-US" dirty="0" smtClean="0"/>
              <a:t>But anything that happened in the Ancient world is usually BCE </a:t>
            </a:r>
          </a:p>
          <a:p>
            <a:pPr marL="0" indent="0">
              <a:buNone/>
            </a:pPr>
            <a:r>
              <a:rPr lang="en-US" dirty="0" smtClean="0"/>
              <a:t>[example] EGYPT: </a:t>
            </a:r>
          </a:p>
          <a:p>
            <a:pPr lvl="1"/>
            <a:r>
              <a:rPr lang="en-US" dirty="0" smtClean="0"/>
              <a:t>Old Kingdom - 2700 B.C.E. </a:t>
            </a:r>
            <a:r>
              <a:rPr lang="en-US" dirty="0"/>
              <a:t>to 2200 </a:t>
            </a:r>
            <a:r>
              <a:rPr lang="en-US" dirty="0" smtClean="0"/>
              <a:t>B.C.E. </a:t>
            </a:r>
          </a:p>
          <a:p>
            <a:pPr lvl="1"/>
            <a:r>
              <a:rPr lang="en-US" dirty="0" smtClean="0"/>
              <a:t>Middle Kingdom - 2055 B.C.E. </a:t>
            </a:r>
            <a:r>
              <a:rPr lang="en-US" dirty="0"/>
              <a:t>to 1650 </a:t>
            </a:r>
            <a:r>
              <a:rPr lang="en-US" dirty="0" smtClean="0"/>
              <a:t>B.C.E. </a:t>
            </a:r>
          </a:p>
          <a:p>
            <a:pPr lvl="1"/>
            <a:r>
              <a:rPr lang="en-US" dirty="0" smtClean="0"/>
              <a:t>New Kingdom - 1550 B.C.E. </a:t>
            </a:r>
            <a:r>
              <a:rPr lang="en-US" dirty="0"/>
              <a:t>to 1070 </a:t>
            </a:r>
            <a:r>
              <a:rPr lang="en-US" dirty="0" smtClean="0"/>
              <a:t>B.C.E. </a:t>
            </a:r>
            <a:endParaRPr lang="en-US" dirty="0"/>
          </a:p>
          <a:p>
            <a:pPr lvl="2"/>
            <a:endParaRPr lang="en-US" dirty="0" smtClean="0"/>
          </a:p>
        </p:txBody>
      </p:sp>
    </p:spTree>
    <p:extLst>
      <p:ext uri="{BB962C8B-B14F-4D97-AF65-F5344CB8AC3E}">
        <p14:creationId xmlns:p14="http://schemas.microsoft.com/office/powerpoint/2010/main" val="3956266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About 700-500 BCE</a:t>
            </a:r>
            <a:endParaRPr lang="en-US" dirty="0"/>
          </a:p>
        </p:txBody>
      </p:sp>
      <p:sp>
        <p:nvSpPr>
          <p:cNvPr id="3" name="Content Placeholder 2"/>
          <p:cNvSpPr>
            <a:spLocks noGrp="1"/>
          </p:cNvSpPr>
          <p:nvPr>
            <p:ph idx="1"/>
          </p:nvPr>
        </p:nvSpPr>
        <p:spPr>
          <a:xfrm>
            <a:off x="115450" y="745632"/>
            <a:ext cx="8918512" cy="3828774"/>
          </a:xfrm>
        </p:spPr>
        <p:txBody>
          <a:bodyPr>
            <a:normAutofit lnSpcReduction="10000"/>
          </a:bodyPr>
          <a:lstStyle/>
          <a:p>
            <a:r>
              <a:rPr lang="en-US" sz="3200" dirty="0" smtClean="0"/>
              <a:t>Italy is made up of several tribal groups.</a:t>
            </a:r>
          </a:p>
          <a:p>
            <a:r>
              <a:rPr lang="en-US" sz="3200" dirty="0" smtClean="0"/>
              <a:t>One group, the ETRUSCANS, have a “King.” </a:t>
            </a:r>
          </a:p>
          <a:p>
            <a:r>
              <a:rPr lang="en-US" sz="3200" dirty="0" smtClean="0"/>
              <a:t>but he can’t really control the other tribes, because they are </a:t>
            </a:r>
            <a:r>
              <a:rPr lang="en-US" sz="3200" u="sng" dirty="0" smtClean="0"/>
              <a:t>nomadic</a:t>
            </a:r>
            <a:r>
              <a:rPr lang="en-US" sz="3200" dirty="0" smtClean="0"/>
              <a:t>. Meaning the tribes move around often building temporary settlements</a:t>
            </a:r>
            <a:endParaRPr lang="en-US" sz="3200" dirty="0"/>
          </a:p>
        </p:txBody>
      </p:sp>
      <p:pic>
        <p:nvPicPr>
          <p:cNvPr id="7" name="Picture 6" descr="image0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056" y="4365924"/>
            <a:ext cx="4333161" cy="2783454"/>
          </a:xfrm>
          <a:prstGeom prst="rect">
            <a:avLst/>
          </a:prstGeom>
        </p:spPr>
      </p:pic>
    </p:spTree>
    <p:extLst>
      <p:ext uri="{BB962C8B-B14F-4D97-AF65-F5344CB8AC3E}">
        <p14:creationId xmlns:p14="http://schemas.microsoft.com/office/powerpoint/2010/main" val="29473095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truscan map.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900" y="0"/>
            <a:ext cx="6417046" cy="6858000"/>
          </a:xfrm>
          <a:prstGeom prst="rect">
            <a:avLst/>
          </a:prstGeom>
        </p:spPr>
      </p:pic>
    </p:spTree>
    <p:extLst>
      <p:ext uri="{BB962C8B-B14F-4D97-AF65-F5344CB8AC3E}">
        <p14:creationId xmlns:p14="http://schemas.microsoft.com/office/powerpoint/2010/main" val="31369725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Etruscans</a:t>
            </a:r>
            <a:endParaRPr lang="en-US" dirty="0"/>
          </a:p>
        </p:txBody>
      </p:sp>
      <p:sp>
        <p:nvSpPr>
          <p:cNvPr id="3" name="Content Placeholder 2"/>
          <p:cNvSpPr>
            <a:spLocks noGrp="1"/>
          </p:cNvSpPr>
          <p:nvPr>
            <p:ph idx="1"/>
          </p:nvPr>
        </p:nvSpPr>
        <p:spPr>
          <a:xfrm>
            <a:off x="549275" y="776054"/>
            <a:ext cx="8042276" cy="4343400"/>
          </a:xfrm>
        </p:spPr>
        <p:txBody>
          <a:bodyPr/>
          <a:lstStyle/>
          <a:p>
            <a:r>
              <a:rPr lang="en-US" dirty="0" smtClean="0"/>
              <a:t>Hunter-Gatherer group</a:t>
            </a:r>
          </a:p>
          <a:p>
            <a:r>
              <a:rPr lang="en-US" dirty="0" smtClean="0"/>
              <a:t>Little is known about them</a:t>
            </a:r>
          </a:p>
          <a:p>
            <a:r>
              <a:rPr lang="en-US" dirty="0" smtClean="0"/>
              <a:t>No literature, no original texts of religion have been found.</a:t>
            </a:r>
          </a:p>
          <a:p>
            <a:r>
              <a:rPr lang="en-US" dirty="0" smtClean="0"/>
              <a:t>Only found tombs and dwellings</a:t>
            </a:r>
          </a:p>
          <a:p>
            <a:endParaRPr lang="en-US" dirty="0"/>
          </a:p>
          <a:p>
            <a:endParaRPr lang="en-US" dirty="0"/>
          </a:p>
        </p:txBody>
      </p:sp>
    </p:spTree>
    <p:extLst>
      <p:ext uri="{BB962C8B-B14F-4D97-AF65-F5344CB8AC3E}">
        <p14:creationId xmlns:p14="http://schemas.microsoft.com/office/powerpoint/2010/main" val="1778367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Origin Story of ROME</a:t>
            </a:r>
            <a:endParaRPr lang="en-US" dirty="0"/>
          </a:p>
        </p:txBody>
      </p:sp>
      <p:pic>
        <p:nvPicPr>
          <p:cNvPr id="4" name="Picture 3" descr="She-wolf_suckles_Romulus_and_Rem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987" y="1345507"/>
            <a:ext cx="5985622" cy="4489216"/>
          </a:xfrm>
          <a:prstGeom prst="rect">
            <a:avLst/>
          </a:prstGeom>
        </p:spPr>
      </p:pic>
    </p:spTree>
    <p:extLst>
      <p:ext uri="{BB962C8B-B14F-4D97-AF65-F5344CB8AC3E}">
        <p14:creationId xmlns:p14="http://schemas.microsoft.com/office/powerpoint/2010/main" val="25165886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1883</TotalTime>
  <Words>1352</Words>
  <Application>Microsoft Macintosh PowerPoint</Application>
  <PresentationFormat>On-screen Show (4:3)</PresentationFormat>
  <Paragraphs>112</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Origins of the Roman Empire</vt:lpstr>
      <vt:lpstr>POWER</vt:lpstr>
      <vt:lpstr>PowerPoint Presentation</vt:lpstr>
      <vt:lpstr>How To Label Years</vt:lpstr>
      <vt:lpstr>How to Label Years</vt:lpstr>
      <vt:lpstr>About 700-500 BCE</vt:lpstr>
      <vt:lpstr>PowerPoint Presentation</vt:lpstr>
      <vt:lpstr>Etruscans</vt:lpstr>
      <vt:lpstr>Origin Story of ROME</vt:lpstr>
      <vt:lpstr>So What</vt:lpstr>
      <vt:lpstr>PowerPoint Presentation</vt:lpstr>
      <vt:lpstr>The Roman Republic</vt:lpstr>
      <vt:lpstr>Roman Republic:</vt:lpstr>
      <vt:lpstr>PowerPoint Presentation</vt:lpstr>
      <vt:lpstr>Roman Society</vt:lpstr>
      <vt:lpstr>The Republic: 264-44 BCE</vt:lpstr>
      <vt:lpstr>Roman Republic:  Territory in 44 BCE  (Caesar’s takeover)</vt:lpstr>
      <vt:lpstr>Caesar Takes Over: 44 B.C.</vt:lpstr>
      <vt:lpstr>Julius Caesar</vt:lpstr>
      <vt:lpstr>Caesar Takes Over:  So What?</vt:lpstr>
      <vt:lpstr>Major Achievements of the Roman Republic</vt:lpstr>
    </vt:vector>
  </TitlesOfParts>
  <Company>Tenor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Roman Empire</dc:title>
  <dc:creator>Andy Dicker</dc:creator>
  <cp:lastModifiedBy>Andy Dicker</cp:lastModifiedBy>
  <cp:revision>47</cp:revision>
  <dcterms:created xsi:type="dcterms:W3CDTF">2013-10-02T21:36:04Z</dcterms:created>
  <dcterms:modified xsi:type="dcterms:W3CDTF">2013-10-08T11:16:36Z</dcterms:modified>
</cp:coreProperties>
</file>